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86" r:id="rId2"/>
    <p:sldId id="284" r:id="rId3"/>
    <p:sldId id="291" r:id="rId4"/>
    <p:sldId id="292" r:id="rId5"/>
    <p:sldId id="285" r:id="rId6"/>
    <p:sldId id="293" r:id="rId7"/>
    <p:sldId id="287" r:id="rId8"/>
    <p:sldId id="256" r:id="rId9"/>
    <p:sldId id="290" r:id="rId10"/>
    <p:sldId id="261" r:id="rId11"/>
    <p:sldId id="288" r:id="rId12"/>
    <p:sldId id="289" r:id="rId13"/>
    <p:sldId id="268" r:id="rId14"/>
    <p:sldId id="278" r:id="rId15"/>
  </p:sldIdLst>
  <p:sldSz cx="9144000" cy="5143500" type="screen16x9"/>
  <p:notesSz cx="6858000" cy="9144000"/>
  <p:embeddedFontLst>
    <p:embeddedFont>
      <p:font typeface="Muli" panose="020B0604020202020204" charset="0"/>
      <p:regular r:id="rId17"/>
      <p:bold r:id="rId18"/>
      <p:italic r:id="rId19"/>
      <p:boldItalic r:id="rId20"/>
    </p:embeddedFont>
    <p:embeddedFont>
      <p:font typeface="Muli Light" panose="020B0604020202020204" charset="0"/>
      <p:regular r:id="rId21"/>
      <p:bold r:id="rId22"/>
      <p:italic r:id="rId23"/>
      <p:boldItalic r:id="rId24"/>
    </p:embeddedFont>
    <p:embeddedFont>
      <p:font typeface="Poppins" panose="020B0604020202020204" charset="0"/>
      <p:regular r:id="rId25"/>
      <p:bold r:id="rId26"/>
      <p:italic r:id="rId27"/>
      <p:boldItalic r:id="rId28"/>
    </p:embeddedFont>
    <p:embeddedFont>
      <p:font typeface="Poppins Light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A842BD-F059-48E1-8EEB-B966F9BFC319}">
  <a:tblStyle styleId="{78A842BD-F059-48E1-8EEB-B966F9BFC3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4459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2645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81150" y="1759800"/>
            <a:ext cx="4371926" cy="321007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696425"/>
            <a:ext cx="5391000" cy="29304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9349" y="2301324"/>
            <a:ext cx="3702249" cy="26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038350"/>
            <a:ext cx="4929300" cy="18627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1"/>
          </p:nvPr>
        </p:nvSpPr>
        <p:spPr>
          <a:xfrm>
            <a:off x="457200" y="2082325"/>
            <a:ext cx="2359800" cy="28434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2"/>
          </p:nvPr>
        </p:nvSpPr>
        <p:spPr>
          <a:xfrm>
            <a:off x="3392100" y="2082325"/>
            <a:ext cx="2359800" cy="28434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3"/>
          </p:nvPr>
        </p:nvSpPr>
        <p:spPr>
          <a:xfrm>
            <a:off x="6326997" y="2082325"/>
            <a:ext cx="2359800" cy="28434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872725" y="2225700"/>
            <a:ext cx="3118876" cy="276539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41170" y="2518284"/>
            <a:ext cx="3450425" cy="24728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o illustration">
  <p:cSld name="BLANK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038350"/>
            <a:ext cx="4929300" cy="18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A7D86D"/>
              </a:buClr>
              <a:buSzPts val="2200"/>
              <a:buFont typeface="Muli Light"/>
              <a:buChar char="●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1pPr>
            <a:lvl2pPr marL="914400" lvl="1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○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2pPr>
            <a:lvl3pPr marL="1371600" lvl="2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■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3pPr>
            <a:lvl4pPr marL="1828800" lvl="3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●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4pPr>
            <a:lvl5pPr marL="2286000" lvl="4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○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5pPr>
            <a:lvl6pPr marL="2743200" lvl="5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■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6pPr>
            <a:lvl7pPr marL="3200400" lvl="6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●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7pPr>
            <a:lvl8pPr marL="3657600" lvl="7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○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8pPr>
            <a:lvl9pPr marL="4114800" lvl="8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7A4BC"/>
              </a:buClr>
              <a:buSzPts val="2200"/>
              <a:buFont typeface="Muli Light"/>
              <a:buChar char="■"/>
              <a:defRPr sz="2200">
                <a:solidFill>
                  <a:srgbClr val="65617D"/>
                </a:solidFill>
                <a:latin typeface="Muli Light"/>
                <a:ea typeface="Muli Light"/>
                <a:cs typeface="Muli Light"/>
                <a:sym typeface="Muli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r">
              <a:buNone/>
              <a:defRPr sz="1300">
                <a:solidFill>
                  <a:srgbClr val="A7D86D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5" r:id="rId4"/>
    <p:sldLayoutId id="2147483658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C3B593-6793-4D22-9DDC-27F92F46DC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  <p:pic>
        <p:nvPicPr>
          <p:cNvPr id="3" name="Selama 2018, Ada 1.999 Kejadian Bencana di Indonesia">
            <a:hlinkClick r:id="" action="ppaction://media"/>
            <a:extLst>
              <a:ext uri="{FF2B5EF4-FFF2-40B4-BE49-F238E27FC236}">
                <a16:creationId xmlns:a16="http://schemas.microsoft.com/office/drawing/2014/main" id="{190E550B-156F-486A-A333-850308C9BF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774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1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9" name="Google Shape;105;p20">
            <a:extLst>
              <a:ext uri="{FF2B5EF4-FFF2-40B4-BE49-F238E27FC236}">
                <a16:creationId xmlns:a16="http://schemas.microsoft.com/office/drawing/2014/main" id="{B0C1C336-FF6E-4136-A963-4BE4D958062C}"/>
              </a:ext>
            </a:extLst>
          </p:cNvPr>
          <p:cNvSpPr txBox="1">
            <a:spLocks/>
          </p:cNvSpPr>
          <p:nvPr/>
        </p:nvSpPr>
        <p:spPr>
          <a:xfrm>
            <a:off x="675980" y="2779426"/>
            <a:ext cx="4394784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 i="0" u="none" strike="noStrike" cap="none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 i="0" u="none" strike="noStrike" cap="none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 i="0" u="none" strike="noStrike" cap="none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 i="0" u="none" strike="noStrike" cap="none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 i="0" u="none" strike="noStrike" cap="none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 i="0" u="none" strike="noStrike" cap="none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 i="0" u="none" strike="noStrike" cap="none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 i="0" u="none" strike="noStrike" cap="none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D86D"/>
              </a:buClr>
              <a:buSzPts val="4800"/>
              <a:buFont typeface="Poppins"/>
              <a:buNone/>
              <a:defRPr sz="4800" b="1" i="0" u="none" strike="noStrike" cap="none">
                <a:solidFill>
                  <a:srgbClr val="A7D86D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id-ID" sz="6600" dirty="0"/>
              <a:t>What’s the </a:t>
            </a:r>
            <a:r>
              <a:rPr lang="id-ID" sz="6600" dirty="0">
                <a:solidFill>
                  <a:schemeClr val="accent5">
                    <a:lumMod val="75000"/>
                  </a:schemeClr>
                </a:solidFill>
              </a:rPr>
              <a:t>Features?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862094-7E5C-4244-A9D4-146C0EA4C4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grpSp>
        <p:nvGrpSpPr>
          <p:cNvPr id="4" name="Google Shape;466;p40">
            <a:extLst>
              <a:ext uri="{FF2B5EF4-FFF2-40B4-BE49-F238E27FC236}">
                <a16:creationId xmlns:a16="http://schemas.microsoft.com/office/drawing/2014/main" id="{3F5D1357-7291-44A5-B4F6-A4E7E417F4DD}"/>
              </a:ext>
            </a:extLst>
          </p:cNvPr>
          <p:cNvGrpSpPr/>
          <p:nvPr/>
        </p:nvGrpSpPr>
        <p:grpSpPr>
          <a:xfrm>
            <a:off x="1244985" y="1458256"/>
            <a:ext cx="893618" cy="1998383"/>
            <a:chOff x="3386850" y="2264625"/>
            <a:chExt cx="203950" cy="509250"/>
          </a:xfrm>
        </p:grpSpPr>
        <p:sp>
          <p:nvSpPr>
            <p:cNvPr id="5" name="Google Shape;467;p40">
              <a:extLst>
                <a:ext uri="{FF2B5EF4-FFF2-40B4-BE49-F238E27FC236}">
                  <a16:creationId xmlns:a16="http://schemas.microsoft.com/office/drawing/2014/main" id="{9AA9AA9D-97CA-435F-87CB-F4503A4357BB}"/>
                </a:ext>
              </a:extLst>
            </p:cNvPr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A7A4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68;p40">
              <a:extLst>
                <a:ext uri="{FF2B5EF4-FFF2-40B4-BE49-F238E27FC236}">
                  <a16:creationId xmlns:a16="http://schemas.microsoft.com/office/drawing/2014/main" id="{B71D7E3F-E67D-4A08-AE01-7E0549B83309}"/>
                </a:ext>
              </a:extLst>
            </p:cNvPr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A7A4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Hasil gambar untuk pemadam kebakaran vector">
            <a:extLst>
              <a:ext uri="{FF2B5EF4-FFF2-40B4-BE49-F238E27FC236}">
                <a16:creationId xmlns:a16="http://schemas.microsoft.com/office/drawing/2014/main" id="{96E0AF2C-9EFD-45F1-8C42-9EC5AB3AB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822" y="1318741"/>
            <a:ext cx="1515516" cy="2277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125;p21">
            <a:extLst>
              <a:ext uri="{FF2B5EF4-FFF2-40B4-BE49-F238E27FC236}">
                <a16:creationId xmlns:a16="http://schemas.microsoft.com/office/drawing/2014/main" id="{D6050A2C-9E65-42ED-BA6E-6ED80B8D77AD}"/>
              </a:ext>
            </a:extLst>
          </p:cNvPr>
          <p:cNvSpPr txBox="1">
            <a:spLocks/>
          </p:cNvSpPr>
          <p:nvPr/>
        </p:nvSpPr>
        <p:spPr>
          <a:xfrm>
            <a:off x="1074619" y="3811939"/>
            <a:ext cx="1234350" cy="489425"/>
          </a:xfrm>
          <a:prstGeom prst="rect">
            <a:avLst/>
          </a:prstGeom>
          <a:solidFill>
            <a:srgbClr val="92D050"/>
          </a:solidFill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id-ID" sz="2000" b="1" dirty="0"/>
              <a:t>User</a:t>
            </a:r>
            <a:endParaRPr lang="en-US" sz="2000" b="1" dirty="0"/>
          </a:p>
        </p:txBody>
      </p:sp>
      <p:sp>
        <p:nvSpPr>
          <p:cNvPr id="12" name="Google Shape;125;p21">
            <a:extLst>
              <a:ext uri="{FF2B5EF4-FFF2-40B4-BE49-F238E27FC236}">
                <a16:creationId xmlns:a16="http://schemas.microsoft.com/office/drawing/2014/main" id="{BBC8D679-4A48-4E9D-B736-EEBC5AEBC61C}"/>
              </a:ext>
            </a:extLst>
          </p:cNvPr>
          <p:cNvSpPr txBox="1">
            <a:spLocks/>
          </p:cNvSpPr>
          <p:nvPr/>
        </p:nvSpPr>
        <p:spPr>
          <a:xfrm>
            <a:off x="2579874" y="3811939"/>
            <a:ext cx="1363412" cy="489425"/>
          </a:xfrm>
          <a:prstGeom prst="rect">
            <a:avLst/>
          </a:prstGeom>
          <a:solidFill>
            <a:srgbClr val="92D050"/>
          </a:solidFill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id-ID" sz="2000" b="1" dirty="0"/>
              <a:t>Worker</a:t>
            </a:r>
            <a:endParaRPr lang="en-US" sz="20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ECABED-C4F7-45F4-BCF5-5B9044F2E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130" y="671510"/>
            <a:ext cx="2286000" cy="3800475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40695F33-1D36-454C-AA86-5A61EDA52FDF}"/>
              </a:ext>
            </a:extLst>
          </p:cNvPr>
          <p:cNvSpPr/>
          <p:nvPr/>
        </p:nvSpPr>
        <p:spPr>
          <a:xfrm>
            <a:off x="4384280" y="2571747"/>
            <a:ext cx="561109" cy="30653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195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862094-7E5C-4244-A9D4-146C0EA4C4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25;p21">
            <a:extLst>
              <a:ext uri="{FF2B5EF4-FFF2-40B4-BE49-F238E27FC236}">
                <a16:creationId xmlns:a16="http://schemas.microsoft.com/office/drawing/2014/main" id="{D6050A2C-9E65-42ED-BA6E-6ED80B8D77AD}"/>
              </a:ext>
            </a:extLst>
          </p:cNvPr>
          <p:cNvSpPr txBox="1">
            <a:spLocks/>
          </p:cNvSpPr>
          <p:nvPr/>
        </p:nvSpPr>
        <p:spPr>
          <a:xfrm>
            <a:off x="1522844" y="3992087"/>
            <a:ext cx="2005177" cy="489425"/>
          </a:xfrm>
          <a:prstGeom prst="rect">
            <a:avLst/>
          </a:prstGeom>
          <a:solidFill>
            <a:srgbClr val="92D050"/>
          </a:solidFill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id-ID" sz="2000" b="1" dirty="0"/>
              <a:t>Maps</a:t>
            </a:r>
            <a:endParaRPr lang="en-US" sz="2000" b="1" dirty="0"/>
          </a:p>
        </p:txBody>
      </p:sp>
      <p:grpSp>
        <p:nvGrpSpPr>
          <p:cNvPr id="10" name="Google Shape;358;p40">
            <a:extLst>
              <a:ext uri="{FF2B5EF4-FFF2-40B4-BE49-F238E27FC236}">
                <a16:creationId xmlns:a16="http://schemas.microsoft.com/office/drawing/2014/main" id="{B158C300-57DA-480E-AED1-AC9B77A8FA5C}"/>
              </a:ext>
            </a:extLst>
          </p:cNvPr>
          <p:cNvGrpSpPr/>
          <p:nvPr/>
        </p:nvGrpSpPr>
        <p:grpSpPr>
          <a:xfrm>
            <a:off x="1787236" y="3026964"/>
            <a:ext cx="1475509" cy="784586"/>
            <a:chOff x="3918650" y="293075"/>
            <a:chExt cx="488500" cy="412775"/>
          </a:xfrm>
          <a:solidFill>
            <a:schemeClr val="accent1">
              <a:lumMod val="75000"/>
            </a:schemeClr>
          </a:solidFill>
        </p:grpSpPr>
        <p:sp>
          <p:nvSpPr>
            <p:cNvPr id="13" name="Google Shape;359;p40">
              <a:extLst>
                <a:ext uri="{FF2B5EF4-FFF2-40B4-BE49-F238E27FC236}">
                  <a16:creationId xmlns:a16="http://schemas.microsoft.com/office/drawing/2014/main" id="{8CCB07CA-0E59-4D10-A31E-E8873DC05012}"/>
                </a:ext>
              </a:extLst>
            </p:cNvPr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0;p40">
              <a:extLst>
                <a:ext uri="{FF2B5EF4-FFF2-40B4-BE49-F238E27FC236}">
                  <a16:creationId xmlns:a16="http://schemas.microsoft.com/office/drawing/2014/main" id="{90250003-B6FF-4D88-89B2-8911E0241AE0}"/>
                </a:ext>
              </a:extLst>
            </p:cNvPr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1;p40">
              <a:extLst>
                <a:ext uri="{FF2B5EF4-FFF2-40B4-BE49-F238E27FC236}">
                  <a16:creationId xmlns:a16="http://schemas.microsoft.com/office/drawing/2014/main" id="{E0FD600D-A2F9-4779-A94A-489FBC0C4D52}"/>
                </a:ext>
              </a:extLst>
            </p:cNvPr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357;p40">
            <a:extLst>
              <a:ext uri="{FF2B5EF4-FFF2-40B4-BE49-F238E27FC236}">
                <a16:creationId xmlns:a16="http://schemas.microsoft.com/office/drawing/2014/main" id="{A1D8AB8F-2212-49AE-B039-8A8243F07E15}"/>
              </a:ext>
            </a:extLst>
          </p:cNvPr>
          <p:cNvSpPr/>
          <p:nvPr/>
        </p:nvSpPr>
        <p:spPr>
          <a:xfrm>
            <a:off x="2220473" y="2612319"/>
            <a:ext cx="528260" cy="689763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AFEA26-B6F6-49CB-9F1A-6903422C3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507" y="661987"/>
            <a:ext cx="2276475" cy="3819525"/>
          </a:xfrm>
          <a:prstGeom prst="rect">
            <a:avLst/>
          </a:prstGeom>
        </p:spPr>
      </p:pic>
      <p:sp>
        <p:nvSpPr>
          <p:cNvPr id="23" name="Google Shape;125;p21">
            <a:extLst>
              <a:ext uri="{FF2B5EF4-FFF2-40B4-BE49-F238E27FC236}">
                <a16:creationId xmlns:a16="http://schemas.microsoft.com/office/drawing/2014/main" id="{0C336800-E421-4BAB-B305-A5A133208FF4}"/>
              </a:ext>
            </a:extLst>
          </p:cNvPr>
          <p:cNvSpPr txBox="1">
            <a:spLocks/>
          </p:cNvSpPr>
          <p:nvPr/>
        </p:nvSpPr>
        <p:spPr>
          <a:xfrm>
            <a:off x="1522844" y="1871293"/>
            <a:ext cx="2005177" cy="489425"/>
          </a:xfrm>
          <a:prstGeom prst="rect">
            <a:avLst/>
          </a:prstGeom>
          <a:solidFill>
            <a:srgbClr val="92D050"/>
          </a:solidFill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600"/>
              </a:spcBef>
            </a:pPr>
            <a:r>
              <a:rPr lang="id-ID" sz="2000" b="1" dirty="0"/>
              <a:t>Call</a:t>
            </a:r>
            <a:endParaRPr lang="en-US" sz="2000" b="1" dirty="0"/>
          </a:p>
        </p:txBody>
      </p:sp>
      <p:pic>
        <p:nvPicPr>
          <p:cNvPr id="24" name="Picture 8" descr="Hasil gambar untuk phone vector">
            <a:extLst>
              <a:ext uri="{FF2B5EF4-FFF2-40B4-BE49-F238E27FC236}">
                <a16:creationId xmlns:a16="http://schemas.microsoft.com/office/drawing/2014/main" id="{94B4283B-CD72-4B90-815B-80AFECEBC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807" y="551350"/>
            <a:ext cx="1191592" cy="1191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0A24C7D5-95FB-46FE-A490-99708D8B7909}"/>
              </a:ext>
            </a:extLst>
          </p:cNvPr>
          <p:cNvSpPr/>
          <p:nvPr/>
        </p:nvSpPr>
        <p:spPr>
          <a:xfrm>
            <a:off x="4072710" y="2571749"/>
            <a:ext cx="561109" cy="382482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481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>
            <a:spLocks noGrp="1"/>
          </p:cNvSpPr>
          <p:nvPr>
            <p:ph type="title"/>
          </p:nvPr>
        </p:nvSpPr>
        <p:spPr>
          <a:xfrm>
            <a:off x="1286550" y="119384"/>
            <a:ext cx="3825559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000" dirty="0"/>
              <a:t>Team Work</a:t>
            </a:r>
            <a:endParaRPr sz="4000" dirty="0"/>
          </a:p>
        </p:txBody>
      </p:sp>
      <p:graphicFrame>
        <p:nvGraphicFramePr>
          <p:cNvPr id="189" name="Google Shape;189;p26"/>
          <p:cNvGraphicFramePr/>
          <p:nvPr>
            <p:extLst>
              <p:ext uri="{D42A27DB-BD31-4B8C-83A1-F6EECF244321}">
                <p14:modId xmlns:p14="http://schemas.microsoft.com/office/powerpoint/2010/main" val="1355380117"/>
              </p:ext>
            </p:extLst>
          </p:nvPr>
        </p:nvGraphicFramePr>
        <p:xfrm>
          <a:off x="1360821" y="1169763"/>
          <a:ext cx="3938325" cy="3542043"/>
        </p:xfrm>
        <a:graphic>
          <a:graphicData uri="http://schemas.openxmlformats.org/drawingml/2006/table">
            <a:tbl>
              <a:tblPr>
                <a:noFill/>
                <a:tableStyleId>{78A842BD-F059-48E1-8EEB-B966F9BFC319}</a:tableStyleId>
              </a:tblPr>
              <a:tblGrid>
                <a:gridCol w="1312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2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2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31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A</a:t>
                      </a:r>
                      <a:r>
                        <a:rPr lang="id-ID" sz="1100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zhar</a:t>
                      </a:r>
                      <a:endParaRPr sz="1100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sz="1100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Permadi</a:t>
                      </a:r>
                      <a:endParaRPr sz="1100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041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sz="1100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Register &amp; Login</a:t>
                      </a:r>
                      <a:endParaRPr sz="1100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Call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485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sz="1100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Firebase</a:t>
                      </a:r>
                      <a:endParaRPr sz="1100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680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Maps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2074732"/>
                  </a:ext>
                </a:extLst>
              </a:tr>
              <a:tr h="426027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sz="1100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Combining Code</a:t>
                      </a:r>
                      <a:endParaRPr sz="1100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8389231"/>
                  </a:ext>
                </a:extLst>
              </a:tr>
              <a:tr h="4585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d-ID" sz="1100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Mock-Up Apps</a:t>
                      </a: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895572"/>
                  </a:ext>
                </a:extLst>
              </a:tr>
              <a:tr h="4585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d-ID" sz="1100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Ppt</a:t>
                      </a:r>
                    </a:p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0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d-ID" b="1" dirty="0">
                          <a:solidFill>
                            <a:srgbClr val="65617D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1</a:t>
                      </a:r>
                      <a:endParaRPr b="1" dirty="0">
                        <a:solidFill>
                          <a:srgbClr val="65617D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5EB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3674696"/>
                  </a:ext>
                </a:extLst>
              </a:tr>
            </a:tbl>
          </a:graphicData>
        </a:graphic>
      </p:graphicFrame>
      <p:sp>
        <p:nvSpPr>
          <p:cNvPr id="190" name="Google Shape;190;p2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6"/>
          <p:cNvSpPr txBox="1">
            <a:spLocks noGrp="1"/>
          </p:cNvSpPr>
          <p:nvPr>
            <p:ph type="ctrTitle" idx="4294967295"/>
          </p:nvPr>
        </p:nvSpPr>
        <p:spPr>
          <a:xfrm>
            <a:off x="685800" y="440350"/>
            <a:ext cx="48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Thanks!</a:t>
            </a:r>
            <a:endParaRPr sz="6000" dirty="0"/>
          </a:p>
        </p:txBody>
      </p:sp>
      <p:sp>
        <p:nvSpPr>
          <p:cNvPr id="303" name="Google Shape;303;p36"/>
          <p:cNvSpPr txBox="1">
            <a:spLocks noGrp="1"/>
          </p:cNvSpPr>
          <p:nvPr>
            <p:ph type="subTitle" idx="4294967295"/>
          </p:nvPr>
        </p:nvSpPr>
        <p:spPr>
          <a:xfrm>
            <a:off x="685800" y="1639925"/>
            <a:ext cx="48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 dirty="0"/>
              <a:t>Any questions?</a:t>
            </a:r>
            <a:endParaRPr sz="3600" b="1" dirty="0"/>
          </a:p>
        </p:txBody>
      </p:sp>
      <p:sp>
        <p:nvSpPr>
          <p:cNvPr id="304" name="Google Shape;304;p36"/>
          <p:cNvSpPr txBox="1">
            <a:spLocks noGrp="1"/>
          </p:cNvSpPr>
          <p:nvPr>
            <p:ph type="body" idx="4294967295"/>
          </p:nvPr>
        </p:nvSpPr>
        <p:spPr>
          <a:xfrm>
            <a:off x="685800" y="2464406"/>
            <a:ext cx="4863900" cy="246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 can find </a:t>
            </a:r>
            <a:r>
              <a:rPr lang="id-ID" dirty="0"/>
              <a:t>us</a:t>
            </a:r>
            <a:r>
              <a:rPr lang="en" dirty="0"/>
              <a:t> at:</a:t>
            </a:r>
            <a:endParaRPr dirty="0"/>
          </a:p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●"/>
            </a:pPr>
            <a:r>
              <a:rPr lang="id-ID" dirty="0"/>
              <a:t>permadi.tp97@gmail.com</a:t>
            </a:r>
            <a:endParaRPr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id-ID" dirty="0"/>
              <a:t>azharnurkemal97@gmail.com</a:t>
            </a:r>
            <a:endParaRPr dirty="0"/>
          </a:p>
        </p:txBody>
      </p:sp>
      <p:sp>
        <p:nvSpPr>
          <p:cNvPr id="305" name="Google Shape;305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589146-81D6-4A1E-8F98-666D38E79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12" y="232930"/>
            <a:ext cx="3786151" cy="36948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715EE6-6212-4BCB-8196-D74BADAD6B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112" y="390525"/>
            <a:ext cx="5153025" cy="43624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C111110-00E8-4144-B918-346A84C7EE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6803" y="1352501"/>
            <a:ext cx="3543300" cy="37909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9C9805-D309-498B-90E9-A93184761A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6212" y="1193609"/>
            <a:ext cx="6189505" cy="388490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D4BC44-0288-466C-BF6D-1F4F91BA87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76407" y="64989"/>
            <a:ext cx="5691856" cy="500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07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AB096B-DBD5-416F-88F9-07941E17C3B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A1C810-D62E-4063-AF94-8264C7401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355" y="285750"/>
            <a:ext cx="685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707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A069A5-63E0-478E-B1A0-AC930A5FCF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043557-85CD-408D-802D-D5C76302F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295" y="60614"/>
            <a:ext cx="7533409" cy="502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913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B37E24-539B-4F74-B78A-FC532F2A3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841934" cy="4010891"/>
          </a:xfrm>
          <a:prstGeom prst="rect">
            <a:avLst/>
          </a:prstGeom>
        </p:spPr>
      </p:pic>
      <p:sp>
        <p:nvSpPr>
          <p:cNvPr id="261" name="Google Shape;261;p3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07B226-C551-4996-98EC-BBB6E86424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6043" y="1875991"/>
            <a:ext cx="3778919" cy="31956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940681-1978-48F5-BE96-0588814451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1908" y="-49"/>
            <a:ext cx="455199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97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F1A289-2CD0-4A0B-84DF-B93CEEA29D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4098" name="Picture 2" descr="22821 medium statistik kejahatan indonesia %282%29">
            <a:extLst>
              <a:ext uri="{FF2B5EF4-FFF2-40B4-BE49-F238E27FC236}">
                <a16:creationId xmlns:a16="http://schemas.microsoft.com/office/drawing/2014/main" id="{061BE7F6-7478-44A0-98F6-868B9070B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632" y="419100"/>
            <a:ext cx="6438900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787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1000C7-0D01-4E45-886C-6F133A1AF9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1032" name="Picture 8" descr="Gambar terkait">
            <a:extLst>
              <a:ext uri="{FF2B5EF4-FFF2-40B4-BE49-F238E27FC236}">
                <a16:creationId xmlns:a16="http://schemas.microsoft.com/office/drawing/2014/main" id="{D69888CA-CE6E-4E5F-B9BB-A477942CD7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5"/>
          <a:stretch/>
        </p:blipFill>
        <p:spPr bwMode="auto">
          <a:xfrm>
            <a:off x="2708619" y="-1"/>
            <a:ext cx="5325341" cy="4749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646FD7-0520-4B11-AECE-C1E9460E3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063" y="3892451"/>
            <a:ext cx="6300300" cy="857400"/>
          </a:xfrm>
        </p:spPr>
        <p:txBody>
          <a:bodyPr/>
          <a:lstStyle/>
          <a:p>
            <a:r>
              <a:rPr lang="id-ID" dirty="0"/>
              <a:t>- Heroes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942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5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ctrTitle"/>
          </p:nvPr>
        </p:nvSpPr>
        <p:spPr>
          <a:xfrm>
            <a:off x="685800" y="594789"/>
            <a:ext cx="5391000" cy="293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/>
              <a:t>“Andro</a:t>
            </a:r>
            <a:br>
              <a:rPr lang="id-ID" dirty="0"/>
            </a:br>
            <a:r>
              <a:rPr lang="id-ID" dirty="0"/>
              <a:t>Emergency”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F9F783-F1BF-4FC4-AD42-60C0C518052B}"/>
              </a:ext>
            </a:extLst>
          </p:cNvPr>
          <p:cNvSpPr/>
          <p:nvPr/>
        </p:nvSpPr>
        <p:spPr>
          <a:xfrm>
            <a:off x="685800" y="2712999"/>
            <a:ext cx="4894119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600"/>
              </a:spcBef>
            </a:pPr>
            <a:r>
              <a:rPr lang="id-ID" sz="2400" b="1" dirty="0">
                <a:solidFill>
                  <a:schemeClr val="accent5">
                    <a:lumMod val="75000"/>
                  </a:schemeClr>
                </a:solidFill>
              </a:rPr>
              <a:t>Permadi &amp; Azhar</a:t>
            </a:r>
          </a:p>
          <a:p>
            <a:pPr lvl="0">
              <a:spcBef>
                <a:spcPts val="600"/>
              </a:spcBef>
            </a:pPr>
            <a:r>
              <a:rPr lang="id-ID" sz="2400" b="1" dirty="0">
                <a:solidFill>
                  <a:schemeClr val="accent5">
                    <a:lumMod val="75000"/>
                  </a:schemeClr>
                </a:solidFill>
              </a:rPr>
              <a:t>Telecommunication Engineering</a:t>
            </a:r>
          </a:p>
          <a:p>
            <a:pPr lvl="0">
              <a:spcBef>
                <a:spcPts val="600"/>
              </a:spcBef>
            </a:pPr>
            <a:r>
              <a:rPr lang="id-ID" sz="2400" b="1" dirty="0">
                <a:solidFill>
                  <a:schemeClr val="accent5">
                    <a:lumMod val="75000"/>
                  </a:schemeClr>
                </a:solidFill>
              </a:rPr>
              <a:t>ITB ‘15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F8250D6-34E8-42C7-BBDD-6888BEEE28D7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841664" y="2571750"/>
            <a:ext cx="4883728" cy="784225"/>
          </a:xfrm>
        </p:spPr>
        <p:txBody>
          <a:bodyPr/>
          <a:lstStyle/>
          <a:p>
            <a:pPr marL="88900" indent="0">
              <a:buNone/>
            </a:pPr>
            <a:r>
              <a:rPr lang="id-ID" dirty="0"/>
              <a:t>Is a software to help people connect to the  polices, ambulances, rescuers, and so on.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C86233-C307-4447-A480-44451D15C1C5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44236" y="883589"/>
            <a:ext cx="7585364" cy="1160462"/>
          </a:xfrm>
        </p:spPr>
        <p:txBody>
          <a:bodyPr/>
          <a:lstStyle/>
          <a:p>
            <a:r>
              <a:rPr lang="id-ID" dirty="0"/>
              <a:t>What is </a:t>
            </a:r>
            <a:r>
              <a:rPr lang="id-ID" dirty="0">
                <a:solidFill>
                  <a:schemeClr val="accent5">
                    <a:lumMod val="75000"/>
                  </a:schemeClr>
                </a:solidFill>
              </a:rPr>
              <a:t>“AndroEmergency” ?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EF2AEA-B3CF-4F28-AFE8-76E1D81A0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747" y="2440537"/>
            <a:ext cx="2123589" cy="212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543482"/>
      </p:ext>
    </p:extLst>
  </p:cSld>
  <p:clrMapOvr>
    <a:masterClrMapping/>
  </p:clrMapOvr>
</p:sld>
</file>

<file path=ppt/theme/theme1.xml><?xml version="1.0" encoding="utf-8"?>
<a:theme xmlns:a="http://schemas.openxmlformats.org/drawingml/2006/main" name="Gowe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110</Words>
  <Application>Microsoft Office PowerPoint</Application>
  <PresentationFormat>On-screen Show (16:9)</PresentationFormat>
  <Paragraphs>53</Paragraphs>
  <Slides>14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Muli</vt:lpstr>
      <vt:lpstr>Poppins Light</vt:lpstr>
      <vt:lpstr>Poppins</vt:lpstr>
      <vt:lpstr>Muli Light</vt:lpstr>
      <vt:lpstr>Arial</vt:lpstr>
      <vt:lpstr>Gower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- Heroes</vt:lpstr>
      <vt:lpstr>“Andro Emergency”</vt:lpstr>
      <vt:lpstr>What is “AndroEmergency” ?</vt:lpstr>
      <vt:lpstr>PowerPoint Presentation</vt:lpstr>
      <vt:lpstr>PowerPoint Presentation</vt:lpstr>
      <vt:lpstr>PowerPoint Presentation</vt:lpstr>
      <vt:lpstr>Team Work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PPTB</dc:title>
  <cp:lastModifiedBy>azhar nurkemal97</cp:lastModifiedBy>
  <cp:revision>27</cp:revision>
  <dcterms:modified xsi:type="dcterms:W3CDTF">2018-12-05T02:32:52Z</dcterms:modified>
</cp:coreProperties>
</file>